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embeddedFontLst>
    <p:embeddedFont>
      <p:font typeface="Cafe24 Dangdanghae" panose="020B0600000101010101" charset="-127"/>
      <p:regular r:id="rId11"/>
    </p:embeddedFont>
    <p:embeddedFont>
      <p:font typeface="Pretendard Regular" panose="020B0600000101010101" charset="-127"/>
      <p:regular r:id="rId12"/>
    </p:embeddedFont>
    <p:embeddedFont>
      <p:font typeface="SB AggroOTF Light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312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D8CAC-9DC1-4D40-8E1D-7CC206A2E59D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C7A60-2ED0-4AF1-BD7C-8201C3FEC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6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7A60-2ED0-4AF1-BD7C-8201C3FEC9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43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478500" y="4216400"/>
            <a:ext cx="7721600" cy="292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36400" y="1244600"/>
            <a:ext cx="6616700" cy="173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27700" y="-4622800"/>
            <a:ext cx="11988800" cy="223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219200"/>
            <a:ext cx="20993100" cy="632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2999700" y="12344400"/>
            <a:ext cx="609600" cy="203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986500" y="11099800"/>
            <a:ext cx="3340100" cy="1028700"/>
          </a:xfrm>
          <a:prstGeom prst="rect">
            <a:avLst/>
          </a:prstGeom>
        </p:spPr>
        <p:txBody>
          <a:bodyPr lIns="0" tIns="0" rIns="0" bIns="37253" rtlCol="0" anchor="b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657EA7"/>
                </a:solidFill>
                <a:ea typeface="Cafe24 Dangdanghae"/>
              </a:rPr>
              <a:t>소프트웨어학과</a:t>
            </a:r>
          </a:p>
          <a:p>
            <a:pPr lvl="0" algn="l">
              <a:lnSpc>
                <a:spcPct val="99600"/>
              </a:lnSpc>
            </a:pPr>
            <a:r>
              <a:rPr lang="en-US" sz="2933" b="0" i="0" u="none" strike="noStrike">
                <a:solidFill>
                  <a:srgbClr val="657EA7"/>
                </a:solidFill>
                <a:latin typeface="Cafe24 Dangdanghae"/>
              </a:rPr>
              <a:t>2024564025 </a:t>
            </a:r>
            <a:r>
              <a:rPr lang="ko-KR" sz="2933" b="0" i="0" u="none" strike="noStrike">
                <a:solidFill>
                  <a:srgbClr val="657EA7"/>
                </a:solidFill>
                <a:ea typeface="Cafe24 Dangdanghae"/>
              </a:rPr>
              <a:t>양유리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200" y="7874000"/>
            <a:ext cx="20726400" cy="901700"/>
          </a:xfrm>
          <a:prstGeom prst="rect">
            <a:avLst/>
          </a:prstGeom>
        </p:spPr>
        <p:txBody>
          <a:bodyPr lIns="0" tIns="57572" rIns="0" bIns="57572" rtlCol="0" anchor="ctr"/>
          <a:lstStyle/>
          <a:p>
            <a:pPr lvl="0" algn="l">
              <a:lnSpc>
                <a:spcPct val="99600"/>
              </a:lnSpc>
            </a:pPr>
            <a:r>
              <a:rPr lang="en" sz="4533" b="0" i="0" u="none" strike="noStrike" dirty="0">
                <a:solidFill>
                  <a:srgbClr val="98AFD1"/>
                </a:solidFill>
                <a:latin typeface="Cafe24 Dangdanghae"/>
              </a:rPr>
              <a:t>Assembly, Library, DLL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7200" y="2273300"/>
            <a:ext cx="19634200" cy="2374900"/>
          </a:xfrm>
          <a:prstGeom prst="rect">
            <a:avLst/>
          </a:prstGeom>
        </p:spPr>
        <p:txBody>
          <a:bodyPr lIns="0" tIns="25399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13333" b="0" i="0" u="none" strike="noStrike">
                <a:solidFill>
                  <a:srgbClr val="657EA7"/>
                </a:solidFill>
                <a:ea typeface="Cafe24 Dangdanghae"/>
              </a:rPr>
              <a:t>어셈블리</a:t>
            </a:r>
            <a:r>
              <a:rPr lang="en-US" sz="13333" b="0" i="0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13333" b="0" i="0" u="none" strike="noStrike">
                <a:solidFill>
                  <a:srgbClr val="657EA7"/>
                </a:solidFill>
                <a:ea typeface="Cafe24 Dangdanghae"/>
              </a:rPr>
              <a:t>프로젝트</a:t>
            </a:r>
            <a:r>
              <a:rPr lang="en-US" sz="13333" b="0" i="0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13333" b="0" i="0" u="none" strike="noStrike">
                <a:solidFill>
                  <a:srgbClr val="657EA7"/>
                </a:solidFill>
                <a:ea typeface="Cafe24 Dangdanghae"/>
              </a:rPr>
              <a:t>과제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1500" y="4394200"/>
            <a:ext cx="67691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207" b="1" i="0" u="none" strike="noStrike" dirty="0">
                <a:solidFill>
                  <a:srgbClr val="657EA7"/>
                </a:solidFill>
                <a:latin typeface="Pretendard Regular"/>
              </a:rPr>
              <a:t>(with. Copilot, Chat Gpt)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478500" y="4216400"/>
            <a:ext cx="7721600" cy="292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36400" y="1244600"/>
            <a:ext cx="6616700" cy="173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27700" y="-4622800"/>
            <a:ext cx="11988800" cy="223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999700" y="12344400"/>
            <a:ext cx="6096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3009900"/>
            <a:ext cx="20307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6350000"/>
            <a:ext cx="19812000" cy="250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3276600"/>
            <a:ext cx="19812000" cy="250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9423400"/>
            <a:ext cx="19812000" cy="2324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12900" y="1295400"/>
            <a:ext cx="21107400" cy="1422400"/>
          </a:xfrm>
          <a:prstGeom prst="rect">
            <a:avLst/>
          </a:prstGeom>
        </p:spPr>
        <p:txBody>
          <a:bodyPr lIns="0" tIns="50783" rIns="0" bIns="0" rtlCol="0" anchor="t"/>
          <a:lstStyle/>
          <a:p>
            <a:pPr lvl="0" algn="l">
              <a:lnSpc>
                <a:spcPct val="107899"/>
              </a:lnSpc>
            </a:pPr>
            <a:r>
              <a:rPr lang="en" sz="7997" b="0" i="0" u="none" strike="noStrike">
                <a:solidFill>
                  <a:srgbClr val="657EA7"/>
                </a:solidFill>
                <a:ea typeface="Cafe24 Dangdanghae"/>
              </a:rPr>
              <a:t>목차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3400" y="4051300"/>
            <a:ext cx="41402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FFFFFF"/>
                </a:solidFill>
                <a:latin typeface="Cafe24 Dangdanghae"/>
              </a:rPr>
              <a:t>Step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3400" y="10198100"/>
            <a:ext cx="41402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FFFFFF"/>
                </a:solidFill>
                <a:latin typeface="Cafe24 Dangdanghae"/>
              </a:rPr>
              <a:t>Step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3400" y="7099300"/>
            <a:ext cx="41402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FFFFFF"/>
                </a:solidFill>
                <a:latin typeface="Cafe24 Dangdanghae"/>
              </a:rPr>
              <a:t>Step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0" y="3492500"/>
            <a:ext cx="41402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 dirty="0" err="1">
                <a:solidFill>
                  <a:srgbClr val="657EA7"/>
                </a:solidFill>
                <a:latin typeface="Pretendard Regular"/>
              </a:rPr>
              <a:t>AddTwo</a:t>
            </a:r>
            <a:r>
              <a:rPr lang="en-US" sz="4207" b="0" i="0" u="none" strike="noStrike" dirty="0">
                <a:solidFill>
                  <a:srgbClr val="657EA7"/>
                </a:solidFill>
                <a:latin typeface="Pretendard Regular"/>
              </a:rPr>
              <a:t>  </a:t>
            </a:r>
            <a:r>
              <a:rPr lang="ko-KR" sz="4207" b="0" i="0" u="none" strike="noStrike" dirty="0">
                <a:solidFill>
                  <a:srgbClr val="657EA7"/>
                </a:solidFill>
                <a:ea typeface="Pretendard Regular"/>
              </a:rPr>
              <a:t>구현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13500" y="4241800"/>
            <a:ext cx="6692900" cy="596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0" i="0" u="none" strike="noStrike">
                <a:solidFill>
                  <a:srgbClr val="595959"/>
                </a:solidFill>
                <a:ea typeface="Pretendard Regular"/>
              </a:rPr>
              <a:t>어셈블리</a:t>
            </a:r>
            <a:r>
              <a:rPr lang="en-US" sz="3333" b="0" i="0" u="none" strike="noStrike">
                <a:solidFill>
                  <a:srgbClr val="595959"/>
                </a:solidFill>
                <a:latin typeface="Pretendard Regular"/>
              </a:rPr>
              <a:t>+C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77000" y="6591300"/>
            <a:ext cx="32004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207" b="0" i="0" u="none" strike="noStrike" dirty="0">
                <a:solidFill>
                  <a:srgbClr val="657EA7"/>
                </a:solidFill>
                <a:latin typeface="Pretendard Regular"/>
              </a:rPr>
              <a:t>Library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13500" y="7340600"/>
            <a:ext cx="6692900" cy="546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0" i="0" u="none" strike="noStrike">
                <a:solidFill>
                  <a:srgbClr val="595959"/>
                </a:solidFill>
                <a:ea typeface="Pretendard Regular"/>
              </a:rPr>
              <a:t>동적</a:t>
            </a:r>
            <a:r>
              <a:rPr lang="en-US" sz="3333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Regular"/>
              </a:rPr>
              <a:t>라이브러리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13500" y="7975600"/>
            <a:ext cx="6692900" cy="546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0" i="0" u="none" strike="noStrike">
                <a:solidFill>
                  <a:srgbClr val="595959"/>
                </a:solidFill>
                <a:ea typeface="Pretendard Regular"/>
              </a:rPr>
              <a:t>정적</a:t>
            </a:r>
            <a:r>
              <a:rPr lang="en-US" sz="3333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Regular"/>
              </a:rPr>
              <a:t>라이브러리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77000" y="9702800"/>
            <a:ext cx="19812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207" b="0" i="0" u="none" strike="noStrike" dirty="0">
                <a:solidFill>
                  <a:srgbClr val="657EA7"/>
                </a:solidFill>
                <a:latin typeface="Pretendard Regular"/>
              </a:rPr>
              <a:t>DLL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13500" y="10414000"/>
            <a:ext cx="6692900" cy="546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333" b="0" i="0" u="none" strike="noStrike">
                <a:solidFill>
                  <a:srgbClr val="595959"/>
                </a:solidFill>
                <a:latin typeface="Pretendard Regular"/>
              </a:rPr>
              <a:t>DLL </a:t>
            </a:r>
            <a:r>
              <a:rPr lang="ko-KR" sz="3333" b="0" i="0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491200" y="4216400"/>
            <a:ext cx="7721600" cy="292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36400" y="1244600"/>
            <a:ext cx="6616700" cy="173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40400" y="-4622800"/>
            <a:ext cx="11988800" cy="223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999700" y="12344400"/>
            <a:ext cx="6096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333500"/>
            <a:ext cx="20993100" cy="229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1803400"/>
            <a:ext cx="19494500" cy="13589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en-US" sz="6666" b="0" i="0" u="none" strike="noStrike">
                <a:solidFill>
                  <a:srgbClr val="657EA7"/>
                </a:solidFill>
                <a:latin typeface="Cafe24 Dangdanghae"/>
              </a:rPr>
              <a:t>1. AddTwo (</a:t>
            </a:r>
            <a:r>
              <a:rPr lang="ko-KR" sz="6666" b="0" i="0" u="none" strike="noStrike">
                <a:solidFill>
                  <a:srgbClr val="657EA7"/>
                </a:solidFill>
                <a:ea typeface="Cafe24 Dangdanghae"/>
              </a:rPr>
              <a:t>어셈블리</a:t>
            </a:r>
            <a:r>
              <a:rPr lang="en-US" sz="6666" b="0" i="0" u="none" strike="noStrike">
                <a:solidFill>
                  <a:srgbClr val="657EA7"/>
                </a:solidFill>
                <a:latin typeface="Cafe24 Dangdanghae"/>
              </a:rPr>
              <a:t>+C)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600" y="3797300"/>
            <a:ext cx="12852400" cy="1409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955" b="0" i="0" u="none" strike="noStrike">
                <a:solidFill>
                  <a:srgbClr val="657EA7"/>
                </a:solidFill>
                <a:ea typeface="Cafe24 Dangdanghae"/>
              </a:rPr>
              <a:t>실행</a:t>
            </a:r>
            <a:r>
              <a:rPr lang="en-US" sz="3955" b="0" i="0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3955" b="0" i="0" u="none" strike="noStrike">
                <a:solidFill>
                  <a:srgbClr val="657EA7"/>
                </a:solidFill>
                <a:ea typeface="Cafe24 Dangdanghae"/>
              </a:rPr>
              <a:t>환경</a:t>
            </a:r>
            <a:r>
              <a:rPr lang="en-US" sz="3955" b="0" i="0" u="none" strike="noStrike">
                <a:solidFill>
                  <a:srgbClr val="657EA7"/>
                </a:solidFill>
                <a:latin typeface="Cafe24 Dangdanghae"/>
              </a:rPr>
              <a:t>: MinGW(c </a:t>
            </a:r>
            <a:r>
              <a:rPr lang="ko-KR" sz="3955" b="0" i="0" u="none" strike="noStrike">
                <a:solidFill>
                  <a:srgbClr val="657EA7"/>
                </a:solidFill>
                <a:ea typeface="Cafe24 Dangdanghae"/>
              </a:rPr>
              <a:t>컴파일러</a:t>
            </a:r>
            <a:r>
              <a:rPr lang="en-US" sz="3955" b="0" i="0" u="none" strike="noStrike">
                <a:solidFill>
                  <a:srgbClr val="657EA7"/>
                </a:solidFill>
                <a:latin typeface="Cafe24 Dangdanghae"/>
              </a:rPr>
              <a:t>, gcc </a:t>
            </a:r>
            <a:r>
              <a:rPr lang="ko-KR" sz="3955" b="0" i="0" u="none" strike="noStrike">
                <a:solidFill>
                  <a:srgbClr val="657EA7"/>
                </a:solidFill>
                <a:ea typeface="Cafe24 Dangdanghae"/>
              </a:rPr>
              <a:t>포함</a:t>
            </a:r>
            <a:r>
              <a:rPr lang="en-US" sz="3955" b="0" i="0" u="none" strike="noStrike">
                <a:solidFill>
                  <a:srgbClr val="657EA7"/>
                </a:solidFill>
                <a:latin typeface="Cafe24 Dangdanghae"/>
              </a:rPr>
              <a:t>) + NASM(</a:t>
            </a:r>
            <a:r>
              <a:rPr lang="ko-KR" sz="3955" b="0" i="0" u="none" strike="noStrike">
                <a:solidFill>
                  <a:srgbClr val="657EA7"/>
                </a:solidFill>
                <a:ea typeface="Cafe24 Dangdanghae"/>
              </a:rPr>
              <a:t>어셈블러</a:t>
            </a:r>
            <a:r>
              <a:rPr lang="en-US" sz="3955" b="0" i="0" u="none" strike="noStrike">
                <a:solidFill>
                  <a:srgbClr val="657EA7"/>
                </a:solidFill>
                <a:latin typeface="Cafe24 Dangdanghae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3955" b="0" i="0" u="none" strike="noStrike">
              <a:solidFill>
                <a:srgbClr val="657EA7"/>
              </a:solidFill>
              <a:latin typeface="Cafe24 Dangdangha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5194300"/>
            <a:ext cx="8026400" cy="553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9300" y="5359400"/>
            <a:ext cx="9702800" cy="3098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27500" y="10731500"/>
            <a:ext cx="3759200" cy="1016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690" b="0" i="0" u="none" strike="noStrike">
                <a:solidFill>
                  <a:srgbClr val="657EA7"/>
                </a:solidFill>
                <a:latin typeface="Pretendard Regular"/>
              </a:rPr>
              <a:t>main.c </a:t>
            </a:r>
            <a:r>
              <a:rPr lang="ko-KR" sz="5690" b="0" i="0" u="none" strike="noStrike">
                <a:solidFill>
                  <a:srgbClr val="657EA7"/>
                </a:solidFill>
                <a:ea typeface="Pretendard Regular"/>
              </a:rPr>
              <a:t>코드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38300" y="8470900"/>
            <a:ext cx="5600700" cy="1003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650" b="0" i="0" u="none" strike="noStrike">
                <a:solidFill>
                  <a:srgbClr val="657EA7"/>
                </a:solidFill>
                <a:latin typeface="Pretendard Regular"/>
              </a:rPr>
              <a:t>addtwo.asm </a:t>
            </a:r>
            <a:r>
              <a:rPr lang="ko-KR" sz="5650" b="0" i="0" u="none" strike="noStrike">
                <a:solidFill>
                  <a:srgbClr val="657EA7"/>
                </a:solidFill>
                <a:ea typeface="Pretendard Regular"/>
              </a:rPr>
              <a:t>코드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491200" y="4216400"/>
            <a:ext cx="7721600" cy="292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836400" y="1244600"/>
            <a:ext cx="6616700" cy="173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21350" y="-4959350"/>
            <a:ext cx="11988800" cy="223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2999700" y="12344400"/>
            <a:ext cx="6096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1333500"/>
            <a:ext cx="20993100" cy="229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1816100"/>
            <a:ext cx="19494500" cy="13335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en-US" sz="6666" b="0" i="0" u="none" strike="noStrike">
                <a:solidFill>
                  <a:srgbClr val="657EA7"/>
                </a:solidFill>
                <a:latin typeface="Cafe24 Dangdanghae"/>
              </a:rPr>
              <a:t>1. </a:t>
            </a:r>
            <a:r>
              <a:rPr lang="ko-KR" sz="6666" b="0" i="0" u="none" strike="noStrike">
                <a:solidFill>
                  <a:srgbClr val="657EA7"/>
                </a:solidFill>
                <a:ea typeface="Cafe24 Dangdanghae"/>
              </a:rPr>
              <a:t>실행</a:t>
            </a:r>
            <a:r>
              <a:rPr lang="en-US" sz="6666" b="0" i="0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6666" b="0" i="0" u="none" strike="noStrike">
                <a:solidFill>
                  <a:srgbClr val="657EA7"/>
                </a:solidFill>
                <a:ea typeface="Cafe24 Dangdanghae"/>
              </a:rPr>
              <a:t>결과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937000"/>
            <a:ext cx="11633200" cy="4495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2600" y="8724900"/>
            <a:ext cx="14859000" cy="3416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1.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코드를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바탕화면에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저장했으므로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  </a:t>
            </a:r>
            <a:r>
              <a:rPr lang="en" sz="3673" b="0" i="0" u="none" strike="noStrike" dirty="0">
                <a:solidFill>
                  <a:srgbClr val="657EA7"/>
                </a:solidFill>
                <a:highlight>
                  <a:srgbClr val="FEEFC5"/>
                </a:highlight>
                <a:latin typeface="Pretendard Regular"/>
              </a:rPr>
              <a:t>cd %USERPROFIILE%\Desktop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입력</a:t>
            </a:r>
          </a:p>
          <a:p>
            <a:pPr lvl="0" algn="l">
              <a:lnSpc>
                <a:spcPct val="116199"/>
              </a:lnSpc>
            </a:pP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2.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어셈블리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컴파일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
3. C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코드와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링크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
4.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실행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626100"/>
            <a:ext cx="5486400" cy="1104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116300" y="4876800"/>
            <a:ext cx="22479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 dirty="0">
                <a:solidFill>
                  <a:srgbClr val="657EA7"/>
                </a:solidFill>
                <a:highlight>
                  <a:srgbClr val="FEEFC5"/>
                </a:highlight>
                <a:ea typeface="Pretendard Regular"/>
              </a:rPr>
              <a:t>결과값</a:t>
            </a:r>
            <a:r>
              <a:rPr lang="en-US" sz="4207" b="0" i="0" u="none" strike="noStrike" dirty="0">
                <a:solidFill>
                  <a:srgbClr val="657EA7"/>
                </a:solidFill>
                <a:highlight>
                  <a:srgbClr val="FEEFC5"/>
                </a:highlight>
                <a:latin typeface="Pretendard Regular"/>
              </a:rPr>
              <a:t>: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478500" y="4216400"/>
            <a:ext cx="7721600" cy="292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23700" y="1244600"/>
            <a:ext cx="6616700" cy="173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27700" y="-4622800"/>
            <a:ext cx="11988800" cy="223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999700" y="12344400"/>
            <a:ext cx="6096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333500"/>
            <a:ext cx="20993100" cy="229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010900" y="7404100"/>
            <a:ext cx="749300" cy="431800"/>
          </a:xfrm>
          <a:prstGeom prst="rect">
            <a:avLst/>
          </a:prstGeom>
        </p:spPr>
        <p:txBody>
          <a:bodyPr lIns="0" tIns="15239" rIns="0" bIns="15239" rtlCol="0" anchor="ctr"/>
          <a:lstStyle/>
          <a:p>
            <a:pPr lvl="0" algn="ctr">
              <a:lnSpc>
                <a:spcPct val="107899"/>
              </a:lnSpc>
            </a:pPr>
            <a:r>
              <a:rPr lang="en" sz="2399" b="0" i="0" u="none" strike="noStrike">
                <a:solidFill>
                  <a:srgbClr val="FFFFFF"/>
                </a:solidFill>
                <a:latin typeface="SB AggroOTF Ligh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72900" y="7404100"/>
            <a:ext cx="749300" cy="431800"/>
          </a:xfrm>
          <a:prstGeom prst="rect">
            <a:avLst/>
          </a:prstGeom>
        </p:spPr>
        <p:txBody>
          <a:bodyPr lIns="0" tIns="15239" rIns="0" bIns="15239" rtlCol="0" anchor="ctr"/>
          <a:lstStyle/>
          <a:p>
            <a:pPr lvl="0" algn="ctr">
              <a:lnSpc>
                <a:spcPct val="107899"/>
              </a:lnSpc>
            </a:pPr>
            <a:r>
              <a:rPr lang="en" sz="2399" b="0" i="0" u="none" strike="noStrike">
                <a:solidFill>
                  <a:srgbClr val="FFFFFF"/>
                </a:solidFill>
                <a:latin typeface="SB AggroOTF Light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10900" y="8153400"/>
            <a:ext cx="749300" cy="431800"/>
          </a:xfrm>
          <a:prstGeom prst="rect">
            <a:avLst/>
          </a:prstGeom>
        </p:spPr>
        <p:txBody>
          <a:bodyPr lIns="0" tIns="15239" rIns="0" bIns="15239" rtlCol="0" anchor="ctr"/>
          <a:lstStyle/>
          <a:p>
            <a:pPr lvl="0" algn="ctr">
              <a:lnSpc>
                <a:spcPct val="107899"/>
              </a:lnSpc>
            </a:pPr>
            <a:r>
              <a:rPr lang="en" sz="2399" b="0" i="0" u="none" strike="noStrike">
                <a:solidFill>
                  <a:srgbClr val="FFFFFF"/>
                </a:solidFill>
                <a:latin typeface="SB AggroOTF Light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72900" y="8153400"/>
            <a:ext cx="749300" cy="431800"/>
          </a:xfrm>
          <a:prstGeom prst="rect">
            <a:avLst/>
          </a:prstGeom>
        </p:spPr>
        <p:txBody>
          <a:bodyPr lIns="0" tIns="15239" rIns="0" bIns="15239" rtlCol="0" anchor="ctr"/>
          <a:lstStyle/>
          <a:p>
            <a:pPr lvl="0" algn="ctr">
              <a:lnSpc>
                <a:spcPct val="107899"/>
              </a:lnSpc>
            </a:pPr>
            <a:r>
              <a:rPr lang="en" sz="2399" b="0" i="0" u="none" strike="noStrike">
                <a:solidFill>
                  <a:srgbClr val="FFFFFF"/>
                </a:solidFill>
                <a:latin typeface="SB AggroOTF Light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2600" y="1816100"/>
            <a:ext cx="19494500" cy="13335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en-US" sz="6666" b="0" i="0" u="none" strike="noStrike">
                <a:solidFill>
                  <a:srgbClr val="657EA7"/>
                </a:solidFill>
                <a:latin typeface="Cafe24 Dangdanghae"/>
              </a:rPr>
              <a:t>2. </a:t>
            </a:r>
            <a:r>
              <a:rPr lang="ko-KR" sz="6666" b="0" i="0" u="none" strike="noStrike">
                <a:solidFill>
                  <a:srgbClr val="657EA7"/>
                </a:solidFill>
                <a:ea typeface="Cafe24 Dangdanghae"/>
              </a:rPr>
              <a:t>정적</a:t>
            </a:r>
            <a:r>
              <a:rPr lang="en-US" sz="6666" b="0" i="0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6666" b="0" i="0" u="none" strike="noStrike">
                <a:solidFill>
                  <a:srgbClr val="657EA7"/>
                </a:solidFill>
                <a:ea typeface="Cafe24 Dangdanghae"/>
              </a:rPr>
              <a:t>라이브러리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3784600"/>
            <a:ext cx="9512300" cy="3454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4207" b="0" i="0" u="none" strike="noStrike">
                <a:solidFill>
                  <a:srgbClr val="657EA7"/>
                </a:solidFill>
                <a:ea typeface="Pretendard Regular"/>
              </a:rPr>
              <a:t>개념</a:t>
            </a:r>
          </a:p>
          <a:p>
            <a:pPr marL="8263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확장자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: .a</a:t>
            </a:r>
          </a:p>
          <a:p>
            <a:pPr marL="8263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링크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시점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: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컴파일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타임</a:t>
            </a:r>
          </a:p>
          <a:p>
            <a:pPr marL="8263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장점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: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배포가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간단하고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안정적임</a:t>
            </a:r>
          </a:p>
          <a:p>
            <a:pPr marL="8263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단점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: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실행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파일이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커지고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업데이트가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불편함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84800" y="11137900"/>
            <a:ext cx="13970000" cy="1308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73" b="0" i="0" u="none" strike="noStrike" dirty="0">
                <a:solidFill>
                  <a:srgbClr val="657EA7"/>
                </a:solidFill>
                <a:highlight>
                  <a:srgbClr val="FEEFC5"/>
                </a:highlight>
                <a:latin typeface="Pretendard Regular"/>
              </a:rPr>
              <a:t>ar rcs libaddtwo.a addtwo.o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-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정적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라이브러리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생성</a:t>
            </a:r>
          </a:p>
          <a:p>
            <a:pPr lvl="0" algn="l">
              <a:lnSpc>
                <a:spcPct val="116199"/>
              </a:lnSpc>
            </a:pPr>
            <a:r>
              <a:rPr lang="en" sz="3673" b="0" i="0" u="none" strike="noStrike" dirty="0">
                <a:solidFill>
                  <a:srgbClr val="657EA7"/>
                </a:solidFill>
                <a:highlight>
                  <a:srgbClr val="FEEFC5"/>
                </a:highlight>
                <a:latin typeface="Pretendard Regular"/>
              </a:rPr>
              <a:t>gcc main.c -L. -laddtwo -o addtwo_static.exe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-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실행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파일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657EA7"/>
                </a:solidFill>
                <a:ea typeface="Pretendard Regular"/>
              </a:rPr>
              <a:t>빌드</a:t>
            </a:r>
            <a:r>
              <a:rPr lang="en-US" sz="3673" b="0" i="0" u="none" strike="noStrike" dirty="0">
                <a:solidFill>
                  <a:srgbClr val="657EA7"/>
                </a:solidFill>
                <a:latin typeface="Pretendard Regular"/>
              </a:rPr>
              <a:t>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7213600"/>
            <a:ext cx="10617200" cy="38989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478500" y="4216400"/>
            <a:ext cx="7721600" cy="292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36400" y="1244600"/>
            <a:ext cx="6616700" cy="173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27700" y="-4654550"/>
            <a:ext cx="11988800" cy="223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999700" y="12344400"/>
            <a:ext cx="6096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333500"/>
            <a:ext cx="20993100" cy="229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1816100"/>
            <a:ext cx="19494500" cy="13335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en-US" sz="6666" b="0" i="0" u="none" strike="noStrike">
                <a:solidFill>
                  <a:srgbClr val="657EA7"/>
                </a:solidFill>
                <a:latin typeface="Cafe24 Dangdanghae"/>
              </a:rPr>
              <a:t>3. </a:t>
            </a:r>
            <a:r>
              <a:rPr lang="ko-KR" sz="6666" b="0" i="0" u="none" strike="noStrike">
                <a:solidFill>
                  <a:srgbClr val="657EA7"/>
                </a:solidFill>
                <a:ea typeface="Cafe24 Dangdanghae"/>
              </a:rPr>
              <a:t>동적</a:t>
            </a:r>
            <a:r>
              <a:rPr lang="en-US" sz="6666" b="0" i="0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6666" b="0" i="0" u="none" strike="noStrike">
                <a:solidFill>
                  <a:srgbClr val="657EA7"/>
                </a:solidFill>
                <a:ea typeface="Cafe24 Dangdanghae"/>
              </a:rPr>
              <a:t>라이브러리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600" y="3784600"/>
            <a:ext cx="10744200" cy="3454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4207" b="0" i="0" u="none" strike="noStrike">
                <a:solidFill>
                  <a:srgbClr val="657EA7"/>
                </a:solidFill>
                <a:ea typeface="Pretendard Regular"/>
              </a:rPr>
              <a:t>개념</a:t>
            </a:r>
          </a:p>
          <a:p>
            <a:pPr marL="8263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확장자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: .d</a:t>
            </a:r>
          </a:p>
          <a:p>
            <a:pPr marL="8263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링크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시점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: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실행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시점</a:t>
            </a:r>
          </a:p>
          <a:p>
            <a:pPr marL="8263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장점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: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실행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파일이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작고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업데이트가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쉬움</a:t>
            </a:r>
          </a:p>
          <a:p>
            <a:pPr marL="8263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단점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: DLL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파일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관리와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버전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호환성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문제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발생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가능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00" y="7239000"/>
            <a:ext cx="11912600" cy="2349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562600" y="9639300"/>
            <a:ext cx="15011400" cy="64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73" b="0" i="0" u="none" strike="noStrike" dirty="0">
                <a:solidFill>
                  <a:srgbClr val="657EA7"/>
                </a:solidFill>
                <a:highlight>
                  <a:srgbClr val="FEEFC5"/>
                </a:highlight>
                <a:latin typeface="Pretendard Regular"/>
              </a:rPr>
              <a:t>gcc -shared -o addtwo.dll addtwo.o -Wl,--out-implib,libaddtwo.a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61400" y="10388600"/>
            <a:ext cx="6578600" cy="64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DLL + import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라이브러리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(.a)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46225" y="10426700"/>
            <a:ext cx="7620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302500" y="11036300"/>
            <a:ext cx="11595100" cy="64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73" b="0" i="0" u="none" strike="noStrike" dirty="0">
                <a:solidFill>
                  <a:srgbClr val="657EA7"/>
                </a:solidFill>
                <a:highlight>
                  <a:srgbClr val="FEEFC5"/>
                </a:highlight>
                <a:latin typeface="Pretendard Regular"/>
              </a:rPr>
              <a:t>gcc main.c -L. -laddtwo -o addtwo_dynamic.exe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6900" y="11722100"/>
            <a:ext cx="8851900" cy="64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빌드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(import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라이브러리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22600" y="11722100"/>
            <a:ext cx="762000" cy="6477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478500" y="4216400"/>
            <a:ext cx="7721600" cy="292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36400" y="1244600"/>
            <a:ext cx="6616700" cy="173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27700" y="-4622800"/>
            <a:ext cx="11988800" cy="223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999700" y="12344400"/>
            <a:ext cx="6096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333500"/>
            <a:ext cx="20993100" cy="229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1816100"/>
            <a:ext cx="19494500" cy="13335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en" sz="6666" b="0" i="0" u="none" strike="noStrike">
                <a:solidFill>
                  <a:srgbClr val="657EA7"/>
                </a:solidFill>
                <a:latin typeface="Cafe24 Dangdanghae"/>
              </a:rPr>
              <a:t>4. DLL(Dynamic Link Library)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600" y="3784600"/>
            <a:ext cx="9740900" cy="1422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4207" b="0" i="0" u="none" strike="noStrike">
                <a:solidFill>
                  <a:srgbClr val="657EA7"/>
                </a:solidFill>
                <a:ea typeface="Pretendard Regular"/>
              </a:rPr>
              <a:t>개념</a:t>
            </a:r>
          </a:p>
          <a:p>
            <a:pPr marL="8263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윈도우에서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쓰는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동적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라이브러리의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파일</a:t>
            </a:r>
            <a:r>
              <a:rPr lang="en-US" sz="38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807" b="0" i="0" u="none" strike="noStrike">
                <a:solidFill>
                  <a:srgbClr val="657EA7"/>
                </a:solidFill>
                <a:ea typeface="Pretendard Regular"/>
              </a:rPr>
              <a:t>형식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00" y="8699500"/>
            <a:ext cx="11061700" cy="29972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운영체제</a:t>
            </a:r>
            <a:r>
              <a:rPr lang="en-US" sz="42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별</a:t>
            </a:r>
            <a:r>
              <a:rPr lang="en-US" sz="4207" b="0" i="0" u="none" strike="noStrike">
                <a:solidFill>
                  <a:srgbClr val="657EA7"/>
                </a:solidFill>
                <a:latin typeface="Pretendard Regular"/>
              </a:rPr>
              <a:t>  </a:t>
            </a: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동적</a:t>
            </a:r>
            <a:r>
              <a:rPr lang="en-US" sz="42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라이브러리</a:t>
            </a:r>
          </a:p>
          <a:p>
            <a:pPr marL="8771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" sz="4207" b="0" i="0" u="none" strike="noStrike">
                <a:solidFill>
                  <a:srgbClr val="657EA7"/>
                </a:solidFill>
                <a:latin typeface="Pretendard Regular"/>
              </a:rPr>
              <a:t>Windows -&gt; .dll</a:t>
            </a:r>
          </a:p>
          <a:p>
            <a:pPr marL="8771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" sz="4207" b="0" i="0" u="none" strike="noStrike">
                <a:solidFill>
                  <a:srgbClr val="657EA7"/>
                </a:solidFill>
                <a:latin typeface="Pretendard Regular"/>
              </a:rPr>
              <a:t>Linux/Unix -&gt; .so</a:t>
            </a:r>
          </a:p>
          <a:p>
            <a:pPr marL="8771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" sz="4207" b="0" i="0" u="none" strike="noStrike">
                <a:solidFill>
                  <a:srgbClr val="657EA7"/>
                </a:solidFill>
                <a:latin typeface="Pretendard Regular"/>
              </a:rPr>
              <a:t>macOS -&gt; .dylib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600" y="5791200"/>
            <a:ext cx="8559800" cy="224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핵심</a:t>
            </a:r>
            <a:r>
              <a:rPr lang="en-US" sz="42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명령어</a:t>
            </a:r>
          </a:p>
          <a:p>
            <a:pPr marL="8771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4207" b="0" i="0" u="none" strike="noStrike">
                <a:solidFill>
                  <a:srgbClr val="657EA7"/>
                </a:solidFill>
                <a:latin typeface="Pretendard Regular"/>
              </a:rPr>
              <a:t>__declspec(dllimport): </a:t>
            </a: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내보낼</a:t>
            </a:r>
            <a:r>
              <a:rPr lang="en-US" sz="4207" b="0" i="0" u="none" strike="noStrike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때</a:t>
            </a:r>
          </a:p>
          <a:p>
            <a:pPr marL="877189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4207" b="0" i="0" u="none" strike="noStrike">
                <a:solidFill>
                  <a:srgbClr val="657EA7"/>
                </a:solidFill>
                <a:latin typeface="Pretendard Regular"/>
              </a:rPr>
              <a:t>__declspec(dllexport): </a:t>
            </a: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불러올</a:t>
            </a:r>
            <a:r>
              <a:rPr lang="en-US" sz="4207" b="0" i="0" u="none" strike="noStrike">
                <a:solidFill>
                  <a:srgbClr val="657EA7"/>
                </a:solidFill>
                <a:latin typeface="Pretendard Regular"/>
              </a:rPr>
              <a:t> </a:t>
            </a:r>
            <a:r>
              <a:rPr lang="ko-KR" sz="4207" b="0" i="0" u="none" strike="noStrike">
                <a:solidFill>
                  <a:srgbClr val="657EA7"/>
                </a:solidFill>
                <a:ea typeface="Pretendard Regular"/>
              </a:rPr>
              <a:t>때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478500" y="4216400"/>
            <a:ext cx="7721600" cy="292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36400" y="1244600"/>
            <a:ext cx="6616700" cy="173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27700" y="-4622800"/>
            <a:ext cx="11988800" cy="2236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999700" y="12344400"/>
            <a:ext cx="6096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333500"/>
            <a:ext cx="20993100" cy="1046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82800" y="2654300"/>
            <a:ext cx="19558000" cy="1473200"/>
          </a:xfrm>
          <a:prstGeom prst="rect">
            <a:avLst/>
          </a:prstGeom>
        </p:spPr>
        <p:txBody>
          <a:bodyPr lIns="0" tIns="104987" rIns="0" bIns="104987" rtlCol="0" anchor="ctr"/>
          <a:lstStyle/>
          <a:p>
            <a:pPr lvl="0" algn="ctr">
              <a:lnSpc>
                <a:spcPct val="99600"/>
              </a:lnSpc>
            </a:pPr>
            <a:r>
              <a:rPr lang="ko-KR" sz="8266" b="0" i="0" u="none" strike="noStrike">
                <a:solidFill>
                  <a:srgbClr val="657EA7"/>
                </a:solidFill>
                <a:ea typeface="Cafe24 Dangdanghae"/>
              </a:rPr>
              <a:t>결론</a:t>
            </a:r>
            <a:r>
              <a:rPr lang="en-US" sz="8266" b="0" i="0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8266" b="0" i="0" u="none" strike="noStrike">
                <a:solidFill>
                  <a:srgbClr val="657EA7"/>
                </a:solidFill>
                <a:ea typeface="Cafe24 Dangdanghae"/>
              </a:rPr>
              <a:t>및</a:t>
            </a:r>
            <a:r>
              <a:rPr lang="en-US" sz="8266" b="0" i="0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8266" b="0" i="0" u="none" strike="noStrike">
                <a:solidFill>
                  <a:srgbClr val="657EA7"/>
                </a:solidFill>
                <a:ea typeface="Cafe24 Dangdanghae"/>
              </a:rPr>
              <a:t>마무리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65400" y="4749800"/>
            <a:ext cx="19151600" cy="181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1. 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어셈블리와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C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언어를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조합해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만들면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altLang="en-US" sz="3407" b="1" dirty="0">
                <a:solidFill>
                  <a:srgbClr val="657EA7"/>
                </a:solidFill>
                <a:latin typeface="Pretendard Regular"/>
                <a:ea typeface="Pretendard Regular"/>
              </a:rPr>
              <a:t>낮은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수준</a:t>
            </a:r>
            <a:r>
              <a:rPr lang="ko-KR" altLang="en-US" sz="3407" b="1" dirty="0">
                <a:solidFill>
                  <a:srgbClr val="657EA7"/>
                </a:solidFill>
                <a:latin typeface="Pretendard Regular"/>
                <a:ea typeface="Pretendard Regular"/>
              </a:rPr>
              <a:t>의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성능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+ </a:t>
            </a:r>
            <a:r>
              <a:rPr lang="ko-KR" altLang="en-US" sz="3407" b="1" dirty="0">
                <a:solidFill>
                  <a:srgbClr val="657EA7"/>
                </a:solidFill>
                <a:latin typeface="Pretendard Regular"/>
                <a:ea typeface="Pretendard Regular"/>
              </a:rPr>
              <a:t>높은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수준</a:t>
            </a:r>
            <a:r>
              <a:rPr lang="ko-KR" altLang="en-US" sz="3407" b="1" i="0" u="none" strike="noStrike" dirty="0">
                <a:solidFill>
                  <a:srgbClr val="657EA7"/>
                </a:solidFill>
                <a:ea typeface="Pretendard Regular"/>
              </a:rPr>
              <a:t>의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편의성을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동시에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활용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116199"/>
              </a:lnSpc>
            </a:pP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2.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정적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라이브러리는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변경이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적을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때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,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동적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라이브러리는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여러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프로그램이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공유하거나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업데이트가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잦을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때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용이</a:t>
            </a:r>
          </a:p>
          <a:p>
            <a:pPr lvl="0" algn="l">
              <a:lnSpc>
                <a:spcPct val="116199"/>
              </a:lnSpc>
            </a:pP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3. DLL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은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윈도우에서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쓰는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동적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라이브러리의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파일</a:t>
            </a:r>
            <a:r>
              <a:rPr lang="en-US" sz="3407" b="1" i="0" u="none" strike="noStrike" dirty="0">
                <a:solidFill>
                  <a:srgbClr val="657EA7"/>
                </a:solidFill>
                <a:latin typeface="Pretendard Regular"/>
              </a:rPr>
              <a:t> </a:t>
            </a:r>
            <a:r>
              <a:rPr lang="ko-KR" sz="3407" b="1" i="0" u="none" strike="noStrike" dirty="0">
                <a:solidFill>
                  <a:srgbClr val="657EA7"/>
                </a:solidFill>
                <a:ea typeface="Pretendard Regular"/>
              </a:rPr>
              <a:t>형식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05125" y="9744075"/>
            <a:ext cx="6756400" cy="16319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 dirty="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420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4207" b="0" i="0" u="none" strike="noStrike" dirty="0">
                <a:solidFill>
                  <a:srgbClr val="000000"/>
                </a:solidFill>
                <a:latin typeface="Pretendard Regular"/>
              </a:rPr>
              <a:t>: Microsoft Copilot</a:t>
            </a:r>
          </a:p>
          <a:p>
            <a:pPr lvl="0" algn="l">
              <a:lnSpc>
                <a:spcPct val="116199"/>
              </a:lnSpc>
            </a:pPr>
            <a:r>
              <a:rPr lang="en" sz="4207" b="0" i="0" u="none" strike="noStrike" dirty="0">
                <a:solidFill>
                  <a:srgbClr val="000000"/>
                </a:solidFill>
                <a:latin typeface="Pretendard Regular"/>
              </a:rPr>
              <a:t> 		   Chat Gpt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354</Words>
  <Application>Microsoft Office PowerPoint</Application>
  <PresentationFormat>사용자 지정</PresentationFormat>
  <Paragraphs>63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Pretendard Regular</vt:lpstr>
      <vt:lpstr>Calibri</vt:lpstr>
      <vt:lpstr>Arial</vt:lpstr>
      <vt:lpstr>Cafe24 Dangdanghae</vt:lpstr>
      <vt:lpstr>SB AggroOTF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양유리</cp:lastModifiedBy>
  <cp:revision>3</cp:revision>
  <dcterms:created xsi:type="dcterms:W3CDTF">2006-08-16T00:00:00Z</dcterms:created>
  <dcterms:modified xsi:type="dcterms:W3CDTF">2025-12-06T15:50:51Z</dcterms:modified>
</cp:coreProperties>
</file>